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5"/>
  </p:notesMasterIdLst>
  <p:sldIdLst>
    <p:sldId id="256" r:id="rId2"/>
    <p:sldId id="313" r:id="rId3"/>
    <p:sldId id="314" r:id="rId4"/>
    <p:sldId id="483" r:id="rId5"/>
    <p:sldId id="520" r:id="rId6"/>
    <p:sldId id="521" r:id="rId7"/>
    <p:sldId id="522" r:id="rId8"/>
    <p:sldId id="475" r:id="rId9"/>
    <p:sldId id="462" r:id="rId10"/>
    <p:sldId id="460" r:id="rId11"/>
    <p:sldId id="471" r:id="rId12"/>
    <p:sldId id="472" r:id="rId13"/>
    <p:sldId id="473" r:id="rId14"/>
    <p:sldId id="474" r:id="rId15"/>
    <p:sldId id="491" r:id="rId16"/>
    <p:sldId id="476" r:id="rId17"/>
    <p:sldId id="484" r:id="rId18"/>
    <p:sldId id="485" r:id="rId19"/>
    <p:sldId id="488" r:id="rId20"/>
    <p:sldId id="486" r:id="rId21"/>
    <p:sldId id="487" r:id="rId22"/>
    <p:sldId id="482" r:id="rId23"/>
    <p:sldId id="481" r:id="rId24"/>
    <p:sldId id="489" r:id="rId25"/>
    <p:sldId id="490" r:id="rId26"/>
    <p:sldId id="547" r:id="rId27"/>
    <p:sldId id="548" r:id="rId28"/>
    <p:sldId id="549" r:id="rId29"/>
    <p:sldId id="550" r:id="rId30"/>
    <p:sldId id="551" r:id="rId31"/>
    <p:sldId id="274" r:id="rId32"/>
    <p:sldId id="298" r:id="rId33"/>
    <p:sldId id="297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4660"/>
  </p:normalViewPr>
  <p:slideViewPr>
    <p:cSldViewPr>
      <p:cViewPr varScale="1">
        <p:scale>
          <a:sx n="63" d="100"/>
          <a:sy n="63" d="100"/>
        </p:scale>
        <p:origin x="808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9BD57732-F141-4DD6-80F9-166C1C8CA75D}"/>
    <pc:docChg chg="modSld">
      <pc:chgData name="Wittman, Barry" userId="bff186cd-6ce8-41ba-8e8c-e85cdef216de" providerId="ADAL" clId="{9BD57732-F141-4DD6-80F9-166C1C8CA75D}" dt="2022-01-31T03:28:38.121" v="1" actId="14100"/>
      <pc:docMkLst>
        <pc:docMk/>
      </pc:docMkLst>
      <pc:sldChg chg="modSp mod">
        <pc:chgData name="Wittman, Barry" userId="bff186cd-6ce8-41ba-8e8c-e85cdef216de" providerId="ADAL" clId="{9BD57732-F141-4DD6-80F9-166C1C8CA75D}" dt="2022-01-31T03:28:38.121" v="1" actId="14100"/>
        <pc:sldMkLst>
          <pc:docMk/>
          <pc:sldMk cId="2681963857" sldId="473"/>
        </pc:sldMkLst>
        <pc:spChg chg="mod">
          <ac:chgData name="Wittman, Barry" userId="bff186cd-6ce8-41ba-8e8c-e85cdef216de" providerId="ADAL" clId="{9BD57732-F141-4DD6-80F9-166C1C8CA75D}" dt="2022-01-31T03:28:38.121" v="1" actId="14100"/>
          <ac:spMkLst>
            <pc:docMk/>
            <pc:sldMk cId="2681963857" sldId="473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317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1/29/2024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4500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4 - Monday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Topological Sort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2017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Directed acyclic graph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directed acyclic graph (DAG) is a directed graph without cycles in it</a:t>
            </a:r>
          </a:p>
          <a:p>
            <a:r>
              <a:rPr lang="en-US" dirty="0"/>
              <a:t>These can be used to represent dependencies between tasks</a:t>
            </a:r>
          </a:p>
          <a:p>
            <a:r>
              <a:rPr lang="en-US" dirty="0"/>
              <a:t>An edge flows from the task that must be completed first to a task that must come after</a:t>
            </a:r>
          </a:p>
          <a:p>
            <a:r>
              <a:rPr lang="en-US" dirty="0"/>
              <a:t>A cycle in such a graph would mean there was a circular dependency</a:t>
            </a:r>
          </a:p>
          <a:p>
            <a:r>
              <a:rPr lang="en-US" dirty="0"/>
              <a:t>By running topological sort, we discover if a directed graph has a cycle, as a side benefit</a:t>
            </a:r>
          </a:p>
        </p:txBody>
      </p:sp>
    </p:spTree>
    <p:extLst>
      <p:ext uri="{BB962C8B-B14F-4D97-AF65-F5344CB8AC3E}">
        <p14:creationId xmlns:p14="http://schemas.microsoft.com/office/powerpoint/2010/main" val="3531120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Topological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topological sort</a:t>
            </a:r>
            <a:r>
              <a:rPr lang="en-US" dirty="0"/>
              <a:t> gives an ordering of the tasks such that all tasks are completed in dependency ordering</a:t>
            </a:r>
          </a:p>
          <a:p>
            <a:r>
              <a:rPr lang="en-US" dirty="0"/>
              <a:t>In other words, no task is attempted before its prerequisite tasks have been done</a:t>
            </a:r>
          </a:p>
          <a:p>
            <a:r>
              <a:rPr lang="en-US" dirty="0"/>
              <a:t>There are usually multiple legal topological sorts for a given DAG</a:t>
            </a:r>
          </a:p>
        </p:txBody>
      </p:sp>
    </p:spTree>
    <p:extLst>
      <p:ext uri="{BB962C8B-B14F-4D97-AF65-F5344CB8AC3E}">
        <p14:creationId xmlns:p14="http://schemas.microsoft.com/office/powerpoint/2010/main" val="3665537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Topological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10972800" cy="5029200"/>
          </a:xfrm>
        </p:spPr>
        <p:txBody>
          <a:bodyPr>
            <a:normAutofit/>
          </a:bodyPr>
          <a:lstStyle/>
          <a:p>
            <a:r>
              <a:rPr lang="en-US" dirty="0"/>
              <a:t>Give a topological sort for the following DAG: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 F I C G K D J E H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4648200" y="2387226"/>
            <a:ext cx="3340100" cy="3632574"/>
            <a:chOff x="2895600" y="2286000"/>
            <a:chExt cx="3886200" cy="4152900"/>
          </a:xfrm>
        </p:grpSpPr>
        <p:cxnSp>
          <p:nvCxnSpPr>
            <p:cNvPr id="15" name="Straight Arrow Connector 14"/>
            <p:cNvCxnSpPr>
              <a:stCxn id="11" idx="4"/>
              <a:endCxn id="8" idx="0"/>
            </p:cNvCxnSpPr>
            <p:nvPr/>
          </p:nvCxnSpPr>
          <p:spPr>
            <a:xfrm>
              <a:off x="3200400" y="4038600"/>
              <a:ext cx="685800" cy="609600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4" idx="5"/>
              <a:endCxn id="10" idx="1"/>
            </p:cNvCxnSpPr>
            <p:nvPr/>
          </p:nvCxnSpPr>
          <p:spPr>
            <a:xfrm>
              <a:off x="3415926" y="2806326"/>
              <a:ext cx="1156448" cy="1321548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8" idx="4"/>
              <a:endCxn id="6" idx="0"/>
            </p:cNvCxnSpPr>
            <p:nvPr/>
          </p:nvCxnSpPr>
          <p:spPr>
            <a:xfrm flipH="1">
              <a:off x="3441700" y="5257800"/>
              <a:ext cx="444500" cy="533400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2" idx="4"/>
              <a:endCxn id="10" idx="0"/>
            </p:cNvCxnSpPr>
            <p:nvPr/>
          </p:nvCxnSpPr>
          <p:spPr>
            <a:xfrm>
              <a:off x="4724400" y="2895600"/>
              <a:ext cx="63500" cy="1143000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2" idx="5"/>
              <a:endCxn id="9" idx="1"/>
            </p:cNvCxnSpPr>
            <p:nvPr/>
          </p:nvCxnSpPr>
          <p:spPr>
            <a:xfrm>
              <a:off x="4939926" y="2806326"/>
              <a:ext cx="1321548" cy="1092948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13" idx="4"/>
              <a:endCxn id="7" idx="0"/>
            </p:cNvCxnSpPr>
            <p:nvPr/>
          </p:nvCxnSpPr>
          <p:spPr>
            <a:xfrm flipH="1">
              <a:off x="5715000" y="2895600"/>
              <a:ext cx="228600" cy="1905000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4" idx="4"/>
              <a:endCxn id="11" idx="0"/>
            </p:cNvCxnSpPr>
            <p:nvPr/>
          </p:nvCxnSpPr>
          <p:spPr>
            <a:xfrm>
              <a:off x="3200400" y="2895600"/>
              <a:ext cx="0" cy="533400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10" idx="4"/>
              <a:endCxn id="5" idx="0"/>
            </p:cNvCxnSpPr>
            <p:nvPr/>
          </p:nvCxnSpPr>
          <p:spPr>
            <a:xfrm>
              <a:off x="4787900" y="4648200"/>
              <a:ext cx="12700" cy="1181100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7" idx="3"/>
              <a:endCxn id="5" idx="7"/>
            </p:cNvCxnSpPr>
            <p:nvPr/>
          </p:nvCxnSpPr>
          <p:spPr>
            <a:xfrm flipH="1">
              <a:off x="5016126" y="5320926"/>
              <a:ext cx="483348" cy="597648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12" idx="5"/>
              <a:endCxn id="7" idx="1"/>
            </p:cNvCxnSpPr>
            <p:nvPr/>
          </p:nvCxnSpPr>
          <p:spPr>
            <a:xfrm>
              <a:off x="4939926" y="2806326"/>
              <a:ext cx="559548" cy="2083548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8" idx="5"/>
              <a:endCxn id="5" idx="1"/>
            </p:cNvCxnSpPr>
            <p:nvPr/>
          </p:nvCxnSpPr>
          <p:spPr>
            <a:xfrm>
              <a:off x="4101726" y="5168526"/>
              <a:ext cx="483348" cy="750048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Oval 3"/>
            <p:cNvSpPr/>
            <p:nvPr/>
          </p:nvSpPr>
          <p:spPr>
            <a:xfrm>
              <a:off x="2895600" y="2286000"/>
              <a:ext cx="609600" cy="60960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A</a:t>
              </a:r>
            </a:p>
          </p:txBody>
        </p:sp>
        <p:sp>
          <p:nvSpPr>
            <p:cNvPr id="5" name="Oval 4"/>
            <p:cNvSpPr/>
            <p:nvPr/>
          </p:nvSpPr>
          <p:spPr>
            <a:xfrm>
              <a:off x="4495800" y="5829300"/>
              <a:ext cx="609600" cy="60960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H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3136900" y="5791200"/>
              <a:ext cx="609600" cy="60960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E</a:t>
              </a:r>
            </a:p>
          </p:txBody>
        </p:sp>
        <p:sp>
          <p:nvSpPr>
            <p:cNvPr id="7" name="Oval 6"/>
            <p:cNvSpPr/>
            <p:nvPr/>
          </p:nvSpPr>
          <p:spPr>
            <a:xfrm>
              <a:off x="5410200" y="4800600"/>
              <a:ext cx="609600" cy="60960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J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3581400" y="4648200"/>
              <a:ext cx="609600" cy="60960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D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6172200" y="3810000"/>
              <a:ext cx="609600" cy="60960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K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4483100" y="4038600"/>
              <a:ext cx="609600" cy="60960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G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2895600" y="3429000"/>
              <a:ext cx="609600" cy="60960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C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4419600" y="2286000"/>
              <a:ext cx="609600" cy="60960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F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5638800" y="2286000"/>
              <a:ext cx="609600" cy="609600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/>
                <a:t>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8196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Topological sort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Create list </a:t>
            </a:r>
            <a:r>
              <a:rPr lang="en-US" b="1" i="1" dirty="0"/>
              <a:t>L</a:t>
            </a:r>
          </a:p>
          <a:p>
            <a:r>
              <a:rPr lang="en-US" dirty="0"/>
              <a:t>Add all nodes with no incoming edges into set </a:t>
            </a:r>
            <a:r>
              <a:rPr lang="en-US" b="1" i="1" dirty="0"/>
              <a:t>S</a:t>
            </a:r>
          </a:p>
          <a:p>
            <a:r>
              <a:rPr lang="en-US" dirty="0"/>
              <a:t>While </a:t>
            </a:r>
            <a:r>
              <a:rPr lang="en-US" b="1" i="1" dirty="0"/>
              <a:t>S</a:t>
            </a:r>
            <a:r>
              <a:rPr lang="en-US" dirty="0"/>
              <a:t> is not empty</a:t>
            </a:r>
          </a:p>
          <a:p>
            <a:pPr lvl="1"/>
            <a:r>
              <a:rPr lang="en-US" dirty="0"/>
              <a:t>Remove a node </a:t>
            </a:r>
            <a:r>
              <a:rPr lang="en-US" b="1" i="1" dirty="0"/>
              <a:t>u</a:t>
            </a:r>
            <a:r>
              <a:rPr lang="en-US" dirty="0"/>
              <a:t> from </a:t>
            </a:r>
            <a:r>
              <a:rPr lang="en-US" b="1" i="1" dirty="0"/>
              <a:t>S</a:t>
            </a:r>
          </a:p>
          <a:p>
            <a:pPr lvl="1"/>
            <a:r>
              <a:rPr lang="en-US" dirty="0"/>
              <a:t>Add </a:t>
            </a:r>
            <a:r>
              <a:rPr lang="en-US" b="1" i="1" dirty="0"/>
              <a:t>u</a:t>
            </a:r>
            <a:r>
              <a:rPr lang="en-US" dirty="0"/>
              <a:t> to </a:t>
            </a:r>
            <a:r>
              <a:rPr lang="en-US" b="1" i="1" dirty="0"/>
              <a:t>L</a:t>
            </a:r>
          </a:p>
          <a:p>
            <a:pPr lvl="1"/>
            <a:r>
              <a:rPr lang="en-US" dirty="0"/>
              <a:t>For each node </a:t>
            </a:r>
            <a:r>
              <a:rPr lang="en-US" b="1" i="1" dirty="0"/>
              <a:t>v</a:t>
            </a:r>
            <a:r>
              <a:rPr lang="en-US" dirty="0"/>
              <a:t> with an edge </a:t>
            </a:r>
            <a:r>
              <a:rPr lang="en-US" b="1" i="1" dirty="0"/>
              <a:t>e</a:t>
            </a:r>
            <a:r>
              <a:rPr lang="en-US" dirty="0"/>
              <a:t> from </a:t>
            </a:r>
            <a:r>
              <a:rPr lang="en-US" b="1" i="1" dirty="0"/>
              <a:t>u</a:t>
            </a:r>
            <a:r>
              <a:rPr lang="en-US" dirty="0"/>
              <a:t> to </a:t>
            </a:r>
            <a:r>
              <a:rPr lang="en-US" b="1" i="1" dirty="0"/>
              <a:t>v</a:t>
            </a:r>
          </a:p>
          <a:p>
            <a:pPr lvl="2"/>
            <a:r>
              <a:rPr lang="en-US" dirty="0"/>
              <a:t>Remove edge </a:t>
            </a:r>
            <a:r>
              <a:rPr lang="en-US" b="1" i="1" dirty="0"/>
              <a:t>e</a:t>
            </a:r>
            <a:r>
              <a:rPr lang="en-US" dirty="0"/>
              <a:t> from the graph</a:t>
            </a:r>
          </a:p>
          <a:p>
            <a:pPr lvl="2"/>
            <a:r>
              <a:rPr lang="en-US" dirty="0"/>
              <a:t>If </a:t>
            </a:r>
            <a:r>
              <a:rPr lang="en-US" b="1" i="1" dirty="0"/>
              <a:t>v</a:t>
            </a:r>
            <a:r>
              <a:rPr lang="en-US" dirty="0"/>
              <a:t> has no other incoming edges, add </a:t>
            </a:r>
            <a:r>
              <a:rPr lang="en-US" b="1" i="1" dirty="0"/>
              <a:t>v</a:t>
            </a:r>
            <a:r>
              <a:rPr lang="en-US" dirty="0"/>
              <a:t> to </a:t>
            </a:r>
            <a:r>
              <a:rPr lang="en-US" b="1" i="1" dirty="0"/>
              <a:t>S</a:t>
            </a:r>
          </a:p>
          <a:p>
            <a:r>
              <a:rPr lang="en-US" dirty="0"/>
              <a:t>If the graph still has edges</a:t>
            </a:r>
          </a:p>
          <a:p>
            <a:pPr lvl="1"/>
            <a:r>
              <a:rPr lang="en-US" dirty="0"/>
              <a:t>Print "Error!  Graph has a cycle"</a:t>
            </a:r>
          </a:p>
          <a:p>
            <a:r>
              <a:rPr lang="en-US" dirty="0"/>
              <a:t>Otherwise</a:t>
            </a:r>
          </a:p>
          <a:p>
            <a:pPr lvl="1"/>
            <a:r>
              <a:rPr lang="en-US" dirty="0"/>
              <a:t>Return </a:t>
            </a:r>
            <a:r>
              <a:rPr lang="en-US" b="1" i="1" dirty="0"/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2988479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Three-Sentence Summary of Greedy Algorithms, the Interval Scheduling Problem, and Scheduling to Minimize Lateness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9023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Algorithms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4056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Greedy algorithms always take the next step that looks best locally</a:t>
            </a:r>
          </a:p>
          <a:p>
            <a:pPr lvl="1"/>
            <a:r>
              <a:rPr lang="en-US" dirty="0"/>
              <a:t>Many problems do not have this property</a:t>
            </a:r>
          </a:p>
          <a:p>
            <a:r>
              <a:rPr lang="en-US" dirty="0"/>
              <a:t>Sometimes this is referred to as </a:t>
            </a:r>
            <a:r>
              <a:rPr lang="en-US" b="1" dirty="0"/>
              <a:t>optimal substructure</a:t>
            </a:r>
          </a:p>
          <a:p>
            <a:pPr lvl="1"/>
            <a:r>
              <a:rPr lang="en-US" dirty="0"/>
              <a:t>An optimal solution can be built by combining optimal solutions to smaller problems</a:t>
            </a:r>
          </a:p>
          <a:p>
            <a:r>
              <a:rPr lang="en-US" dirty="0"/>
              <a:t>The book proves that a greedy approach is optimal in two different ways:</a:t>
            </a:r>
          </a:p>
          <a:p>
            <a:pPr lvl="1"/>
            <a:r>
              <a:rPr lang="en-US" dirty="0"/>
              <a:t>The greedy algorithm stays ahead</a:t>
            </a:r>
          </a:p>
          <a:p>
            <a:pPr lvl="1"/>
            <a:r>
              <a:rPr lang="en-US" dirty="0"/>
              <a:t>An exchange argument</a:t>
            </a:r>
          </a:p>
        </p:txBody>
      </p:sp>
    </p:spTree>
    <p:extLst>
      <p:ext uri="{BB962C8B-B14F-4D97-AF65-F5344CB8AC3E}">
        <p14:creationId xmlns:p14="http://schemas.microsoft.com/office/powerpoint/2010/main" val="3263409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dirty="0"/>
              <a:t>Interval scheduling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interval scheduling problem, some resource (a phone, a motorcycle, a toilet) can only be used by one person at a time</a:t>
            </a:r>
          </a:p>
          <a:p>
            <a:r>
              <a:rPr lang="en-US" dirty="0"/>
              <a:t>People make requests to use the resource for a specific time interval [</a:t>
            </a:r>
            <a:r>
              <a:rPr lang="en-US" i="1" dirty="0"/>
              <a:t>s</a:t>
            </a:r>
            <a:r>
              <a:rPr lang="en-US" dirty="0"/>
              <a:t>, </a:t>
            </a:r>
            <a:r>
              <a:rPr lang="en-US" i="1" dirty="0"/>
              <a:t>f</a:t>
            </a:r>
            <a:r>
              <a:rPr lang="en-US" dirty="0"/>
              <a:t>]</a:t>
            </a:r>
          </a:p>
          <a:p>
            <a:r>
              <a:rPr lang="en-US" dirty="0"/>
              <a:t>The goal is to schedule as many uses as possible</a:t>
            </a:r>
          </a:p>
          <a:p>
            <a:r>
              <a:rPr lang="en-US" dirty="0"/>
              <a:t>There's no preference based on who or when the resource is used</a:t>
            </a:r>
          </a:p>
        </p:txBody>
      </p:sp>
    </p:spTree>
    <p:extLst>
      <p:ext uri="{BB962C8B-B14F-4D97-AF65-F5344CB8AC3E}">
        <p14:creationId xmlns:p14="http://schemas.microsoft.com/office/powerpoint/2010/main" val="1328762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Designing the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(magically) know it's going to be greedy</a:t>
            </a:r>
          </a:p>
          <a:p>
            <a:r>
              <a:rPr lang="en-US" dirty="0"/>
              <a:t>Which interval do we select next?</a:t>
            </a:r>
          </a:p>
          <a:p>
            <a:pPr lvl="1"/>
            <a:r>
              <a:rPr lang="en-US" dirty="0"/>
              <a:t>The one that starts earliest?</a:t>
            </a:r>
          </a:p>
          <a:p>
            <a:pPr lvl="2"/>
            <a:r>
              <a:rPr lang="en-US" dirty="0"/>
              <a:t>No.</a:t>
            </a:r>
          </a:p>
          <a:p>
            <a:pPr lvl="1"/>
            <a:r>
              <a:rPr lang="en-US" dirty="0"/>
              <a:t>The shortest?</a:t>
            </a:r>
          </a:p>
          <a:p>
            <a:pPr lvl="2"/>
            <a:r>
              <a:rPr lang="en-US" dirty="0"/>
              <a:t>Better, but still no.</a:t>
            </a:r>
          </a:p>
          <a:p>
            <a:pPr lvl="1"/>
            <a:r>
              <a:rPr lang="en-US" dirty="0"/>
              <a:t>The interval that overlaps with the fewest other intervals?</a:t>
            </a:r>
          </a:p>
          <a:p>
            <a:pPr lvl="2"/>
            <a:r>
              <a:rPr lang="en-US" dirty="0"/>
              <a:t>Still no.</a:t>
            </a:r>
          </a:p>
          <a:p>
            <a:r>
              <a:rPr lang="en-US" dirty="0"/>
              <a:t>A choice that leads to an optimal algorithm is choosing the interval that </a:t>
            </a:r>
            <a:r>
              <a:rPr lang="en-US" b="1" dirty="0"/>
              <a:t>finishes</a:t>
            </a:r>
            <a:r>
              <a:rPr lang="en-US" dirty="0"/>
              <a:t> first</a:t>
            </a:r>
          </a:p>
        </p:txBody>
      </p:sp>
    </p:spTree>
    <p:extLst>
      <p:ext uri="{BB962C8B-B14F-4D97-AF65-F5344CB8AC3E}">
        <p14:creationId xmlns:p14="http://schemas.microsoft.com/office/powerpoint/2010/main" val="1881140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Non-recursive DFS</a:t>
            </a:r>
          </a:p>
          <a:p>
            <a:r>
              <a:rPr lang="en-US" dirty="0"/>
              <a:t>Running time for BFS and DFS</a:t>
            </a:r>
          </a:p>
          <a:p>
            <a:r>
              <a:rPr lang="en-US" dirty="0"/>
              <a:t>Determining bipartiteness</a:t>
            </a:r>
          </a:p>
          <a:p>
            <a:r>
              <a:rPr lang="en-US" dirty="0"/>
              <a:t>Connectivity in directed graphs</a:t>
            </a:r>
          </a:p>
          <a:p>
            <a:r>
              <a:rPr lang="en-US" dirty="0"/>
              <a:t>Started topological sorting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Interval scheduling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Interval scheduling can be done with a greedy algorithm</a:t>
            </a:r>
          </a:p>
          <a:p>
            <a:r>
              <a:rPr lang="en-US" dirty="0"/>
              <a:t>While there are still requests that are not in the compatible set</a:t>
            </a:r>
          </a:p>
          <a:p>
            <a:pPr lvl="1"/>
            <a:r>
              <a:rPr lang="en-US" dirty="0"/>
              <a:t>Find the request </a:t>
            </a:r>
            <a:r>
              <a:rPr lang="en-US" i="1" dirty="0"/>
              <a:t>r</a:t>
            </a:r>
            <a:r>
              <a:rPr lang="en-US" dirty="0"/>
              <a:t> that ends earliest</a:t>
            </a:r>
          </a:p>
          <a:p>
            <a:pPr lvl="1"/>
            <a:r>
              <a:rPr lang="en-US" dirty="0"/>
              <a:t>Add it to the compatible set</a:t>
            </a:r>
          </a:p>
          <a:p>
            <a:pPr lvl="1"/>
            <a:r>
              <a:rPr lang="en-US" dirty="0"/>
              <a:t>Remove all requests </a:t>
            </a:r>
            <a:r>
              <a:rPr lang="en-US" i="1" dirty="0"/>
              <a:t>q</a:t>
            </a:r>
            <a:r>
              <a:rPr lang="en-US" dirty="0"/>
              <a:t> that overlap with </a:t>
            </a:r>
            <a:r>
              <a:rPr lang="en-US" i="1" dirty="0"/>
              <a:t>r</a:t>
            </a:r>
          </a:p>
          <a:p>
            <a:r>
              <a:rPr lang="en-US" dirty="0"/>
              <a:t>Return the compatible set</a:t>
            </a:r>
          </a:p>
        </p:txBody>
      </p:sp>
    </p:spTree>
    <p:extLst>
      <p:ext uri="{BB962C8B-B14F-4D97-AF65-F5344CB8AC3E}">
        <p14:creationId xmlns:p14="http://schemas.microsoft.com/office/powerpoint/2010/main" val="191248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Interval scheduling example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527479" y="2819400"/>
            <a:ext cx="1295400" cy="0"/>
          </a:xfrm>
          <a:prstGeom prst="line">
            <a:avLst/>
          </a:prstGeom>
          <a:ln w="25400"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181600" y="4055772"/>
            <a:ext cx="1295400" cy="0"/>
          </a:xfrm>
          <a:prstGeom prst="line">
            <a:avLst/>
          </a:prstGeom>
          <a:ln w="25400"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724400" y="3200400"/>
            <a:ext cx="1295400" cy="0"/>
          </a:xfrm>
          <a:prstGeom prst="line">
            <a:avLst/>
          </a:prstGeom>
          <a:ln w="25400"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8305800" y="4055772"/>
            <a:ext cx="1295400" cy="0"/>
          </a:xfrm>
          <a:prstGeom prst="line">
            <a:avLst/>
          </a:prstGeom>
          <a:ln w="25400"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086601" y="2667000"/>
            <a:ext cx="717997" cy="0"/>
          </a:xfrm>
          <a:prstGeom prst="line">
            <a:avLst/>
          </a:prstGeom>
          <a:ln w="25400"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971800" y="3657600"/>
            <a:ext cx="3048000" cy="0"/>
          </a:xfrm>
          <a:prstGeom prst="line">
            <a:avLst/>
          </a:prstGeom>
          <a:ln w="25400"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352800" y="4876800"/>
            <a:ext cx="1295400" cy="0"/>
          </a:xfrm>
          <a:prstGeom prst="line">
            <a:avLst/>
          </a:prstGeom>
          <a:ln w="25400"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63344" y="2133600"/>
            <a:ext cx="3013656" cy="0"/>
          </a:xfrm>
          <a:prstGeom prst="line">
            <a:avLst/>
          </a:prstGeom>
          <a:ln w="25400"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791200" y="4724400"/>
            <a:ext cx="3013656" cy="0"/>
          </a:xfrm>
          <a:prstGeom prst="line">
            <a:avLst/>
          </a:prstGeom>
          <a:ln w="25400"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3129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optimality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First of all, it's clear that our algorithm returns a compatible set of requests, let's call it </a:t>
            </a:r>
            <a:r>
              <a:rPr lang="en-US" b="1" i="1" dirty="0"/>
              <a:t>A</a:t>
            </a:r>
          </a:p>
          <a:p>
            <a:r>
              <a:rPr lang="en-US" dirty="0"/>
              <a:t>Imagine some optimal solution </a:t>
            </a:r>
            <a:r>
              <a:rPr lang="en-US" b="1" i="1" dirty="0"/>
              <a:t>O</a:t>
            </a:r>
          </a:p>
          <a:p>
            <a:r>
              <a:rPr lang="en-US" dirty="0"/>
              <a:t>If we can show that |</a:t>
            </a:r>
            <a:r>
              <a:rPr lang="en-US" b="1" i="1" dirty="0"/>
              <a:t>A</a:t>
            </a:r>
            <a:r>
              <a:rPr lang="en-US" dirty="0"/>
              <a:t>| = |</a:t>
            </a:r>
            <a:r>
              <a:rPr lang="en-US" b="1" i="1" dirty="0"/>
              <a:t>O</a:t>
            </a:r>
            <a:r>
              <a:rPr lang="en-US" dirty="0"/>
              <a:t>|, we are done</a:t>
            </a:r>
          </a:p>
          <a:p>
            <a:r>
              <a:rPr lang="en-US" dirty="0"/>
              <a:t>We want to show that our algorithm </a:t>
            </a:r>
            <a:r>
              <a:rPr lang="en-US" b="1" dirty="0"/>
              <a:t>stays ahead</a:t>
            </a:r>
            <a:r>
              <a:rPr lang="en-US" dirty="0"/>
              <a:t> of (does no worse than) the algorithm that builds </a:t>
            </a:r>
            <a:r>
              <a:rPr lang="en-US" b="1" i="1" dirty="0"/>
              <a:t>O</a:t>
            </a:r>
          </a:p>
          <a:p>
            <a:r>
              <a:rPr lang="en-US" dirty="0"/>
              <a:t>Let </a:t>
            </a:r>
            <a:r>
              <a:rPr lang="en-US" b="1" i="1" dirty="0"/>
              <a:t>i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b="1" i="1" dirty="0"/>
              <a:t>i</a:t>
            </a:r>
            <a:r>
              <a:rPr lang="en-US" baseline="-25000" dirty="0"/>
              <a:t>2</a:t>
            </a:r>
            <a:r>
              <a:rPr lang="en-US" dirty="0"/>
              <a:t>, … , </a:t>
            </a:r>
            <a:r>
              <a:rPr lang="en-US" b="1" i="1" dirty="0" err="1"/>
              <a:t>i</a:t>
            </a:r>
            <a:r>
              <a:rPr lang="en-US" b="1" i="1" baseline="-25000" dirty="0" err="1"/>
              <a:t>k</a:t>
            </a:r>
            <a:r>
              <a:rPr lang="en-US" dirty="0"/>
              <a:t> be the requests in </a:t>
            </a:r>
            <a:r>
              <a:rPr lang="en-US" b="1" i="1" dirty="0"/>
              <a:t>A</a:t>
            </a:r>
            <a:r>
              <a:rPr lang="en-US" dirty="0"/>
              <a:t>, in the order added</a:t>
            </a:r>
          </a:p>
          <a:p>
            <a:r>
              <a:rPr lang="en-US" dirty="0"/>
              <a:t>Let </a:t>
            </a:r>
            <a:r>
              <a:rPr lang="en-US" b="1" i="1" dirty="0"/>
              <a:t>j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b="1" i="1" dirty="0"/>
              <a:t>j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b="1" i="1" dirty="0" err="1"/>
              <a:t>j</a:t>
            </a:r>
            <a:r>
              <a:rPr lang="en-US" b="1" i="1" baseline="-25000" dirty="0" err="1"/>
              <a:t>m</a:t>
            </a:r>
            <a:r>
              <a:rPr lang="en-US" dirty="0"/>
              <a:t> be the requests in </a:t>
            </a:r>
            <a:r>
              <a:rPr lang="en-US" b="1" i="1" dirty="0"/>
              <a:t>O</a:t>
            </a:r>
            <a:r>
              <a:rPr lang="en-US" dirty="0"/>
              <a:t>, in left to right order</a:t>
            </a:r>
          </a:p>
          <a:p>
            <a:r>
              <a:rPr lang="en-US" dirty="0"/>
              <a:t>For any request </a:t>
            </a:r>
            <a:r>
              <a:rPr lang="en-US" b="1" i="1" dirty="0"/>
              <a:t>r</a:t>
            </a:r>
            <a:r>
              <a:rPr lang="en-US" dirty="0"/>
              <a:t>, let </a:t>
            </a:r>
            <a:r>
              <a:rPr lang="en-US" b="1" i="1" dirty="0"/>
              <a:t>s</a:t>
            </a:r>
            <a:r>
              <a:rPr lang="en-US" dirty="0"/>
              <a:t>(</a:t>
            </a:r>
            <a:r>
              <a:rPr lang="en-US" b="1" i="1" dirty="0"/>
              <a:t>r</a:t>
            </a:r>
            <a:r>
              <a:rPr lang="en-US" dirty="0"/>
              <a:t>) be its starting time and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r</a:t>
            </a:r>
            <a:r>
              <a:rPr lang="en-US" dirty="0"/>
              <a:t>) be its finishing time</a:t>
            </a:r>
          </a:p>
        </p:txBody>
      </p:sp>
    </p:spTree>
    <p:extLst>
      <p:ext uri="{BB962C8B-B14F-4D97-AF65-F5344CB8AC3E}">
        <p14:creationId xmlns:p14="http://schemas.microsoft.com/office/powerpoint/2010/main" val="2924179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all indices </a:t>
            </a:r>
            <a:r>
              <a:rPr lang="en-US" i="1" dirty="0"/>
              <a:t>r</a:t>
            </a:r>
            <a:r>
              <a:rPr lang="en-US" dirty="0"/>
              <a:t> ≤ </a:t>
            </a:r>
            <a:r>
              <a:rPr lang="en-US" i="1" dirty="0"/>
              <a:t>k</a:t>
            </a:r>
            <a:r>
              <a:rPr lang="en-US" dirty="0"/>
              <a:t>,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 err="1"/>
              <a:t>i</a:t>
            </a:r>
            <a:r>
              <a:rPr lang="en-US" i="1" baseline="-25000" dirty="0" err="1"/>
              <a:t>r</a:t>
            </a:r>
            <a:r>
              <a:rPr lang="en-US" dirty="0"/>
              <a:t>) ≤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 err="1"/>
              <a:t>j</a:t>
            </a:r>
            <a:r>
              <a:rPr lang="en-US" i="1" baseline="-25000" dirty="0" err="1"/>
              <a:t>r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Proof by induction:</a:t>
            </a:r>
          </a:p>
          <a:p>
            <a:pPr lvl="1"/>
            <a:r>
              <a:rPr lang="en-US" dirty="0"/>
              <a:t>Basis case: </a:t>
            </a:r>
            <a:r>
              <a:rPr lang="en-US" b="1" i="1" dirty="0"/>
              <a:t>r</a:t>
            </a:r>
            <a:r>
              <a:rPr lang="en-US" dirty="0"/>
              <a:t> = 1</a:t>
            </a:r>
          </a:p>
          <a:p>
            <a:pPr lvl="2"/>
            <a:r>
              <a:rPr lang="en-US" dirty="0"/>
              <a:t>Our algorithm starts with </a:t>
            </a:r>
            <a:r>
              <a:rPr lang="en-US" b="1" i="1" dirty="0"/>
              <a:t>i</a:t>
            </a:r>
            <a:r>
              <a:rPr lang="en-US" baseline="-25000" dirty="0"/>
              <a:t>1</a:t>
            </a:r>
            <a:r>
              <a:rPr lang="en-US" dirty="0"/>
              <a:t> being the request with the smallest finishing time.  </a:t>
            </a:r>
            <a:r>
              <a:rPr lang="en-US" b="1" i="1" dirty="0"/>
              <a:t>j</a:t>
            </a:r>
            <a:r>
              <a:rPr lang="en-US" baseline="-25000" dirty="0"/>
              <a:t>1</a:t>
            </a:r>
            <a:r>
              <a:rPr lang="en-US" dirty="0"/>
              <a:t> cannot have a smaller one.</a:t>
            </a:r>
          </a:p>
          <a:p>
            <a:pPr lvl="1"/>
            <a:r>
              <a:rPr lang="en-US" dirty="0"/>
              <a:t>Induction step: Assume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 err="1"/>
              <a:t>i</a:t>
            </a:r>
            <a:r>
              <a:rPr lang="en-US" b="1" i="1" baseline="-25000" dirty="0" err="1"/>
              <a:t>r</a:t>
            </a:r>
            <a:r>
              <a:rPr lang="en-US" dirty="0"/>
              <a:t>) ≤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 err="1"/>
              <a:t>j</a:t>
            </a:r>
            <a:r>
              <a:rPr lang="en-US" b="1" i="1" baseline="-25000" dirty="0" err="1"/>
              <a:t>r</a:t>
            </a:r>
            <a:r>
              <a:rPr lang="en-US" dirty="0"/>
              <a:t>) for </a:t>
            </a:r>
            <a:r>
              <a:rPr lang="en-US" b="1" i="1" dirty="0"/>
              <a:t>r</a:t>
            </a:r>
            <a:r>
              <a:rPr lang="en-US" dirty="0"/>
              <a:t> = </a:t>
            </a:r>
            <a:r>
              <a:rPr lang="en-US" b="1" i="1" dirty="0"/>
              <a:t>x</a:t>
            </a:r>
            <a:r>
              <a:rPr lang="en-US" dirty="0"/>
              <a:t>, where </a:t>
            </a:r>
            <a:r>
              <a:rPr lang="en-US" b="1" i="1" dirty="0"/>
              <a:t>x</a:t>
            </a:r>
            <a:r>
              <a:rPr lang="en-US" dirty="0"/>
              <a:t> ≥ 1</a:t>
            </a:r>
            <a:endParaRPr lang="en-US" b="1" i="1" dirty="0"/>
          </a:p>
          <a:p>
            <a:pPr lvl="2"/>
            <a:r>
              <a:rPr lang="en-US" dirty="0"/>
              <a:t>Consider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i</a:t>
            </a:r>
            <a:r>
              <a:rPr lang="en-US" b="1" i="1" baseline="-25000" dirty="0"/>
              <a:t>x</a:t>
            </a:r>
            <a:r>
              <a:rPr lang="en-US" baseline="-25000" dirty="0"/>
              <a:t>+1</a:t>
            </a:r>
            <a:r>
              <a:rPr lang="en-US" dirty="0"/>
              <a:t>).  Because intervals in </a:t>
            </a:r>
            <a:r>
              <a:rPr lang="en-US" b="1" i="1" dirty="0"/>
              <a:t>O</a:t>
            </a:r>
            <a:r>
              <a:rPr lang="en-US" dirty="0"/>
              <a:t> are ordered left to right,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 err="1"/>
              <a:t>j</a:t>
            </a:r>
            <a:r>
              <a:rPr lang="en-US" b="1" i="1" baseline="-25000" dirty="0" err="1"/>
              <a:t>x</a:t>
            </a:r>
            <a:r>
              <a:rPr lang="en-US" dirty="0"/>
              <a:t>) ≤ </a:t>
            </a:r>
            <a:r>
              <a:rPr lang="en-US" b="1" i="1" dirty="0"/>
              <a:t>s</a:t>
            </a:r>
            <a:r>
              <a:rPr lang="en-US" dirty="0"/>
              <a:t>(</a:t>
            </a:r>
            <a:r>
              <a:rPr lang="en-US" b="1" i="1" dirty="0"/>
              <a:t>j</a:t>
            </a:r>
            <a:r>
              <a:rPr lang="en-US" b="1" i="1" baseline="-25000" dirty="0"/>
              <a:t>x</a:t>
            </a:r>
            <a:r>
              <a:rPr lang="en-US" baseline="-25000" dirty="0"/>
              <a:t>+1</a:t>
            </a:r>
            <a:r>
              <a:rPr lang="en-US" dirty="0"/>
              <a:t>). By the induction hypothesis,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i</a:t>
            </a:r>
            <a:r>
              <a:rPr lang="en-US" b="1" i="1" baseline="-25000" dirty="0"/>
              <a:t>x</a:t>
            </a:r>
            <a:r>
              <a:rPr lang="en-US" dirty="0"/>
              <a:t>) ≤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 err="1"/>
              <a:t>j</a:t>
            </a:r>
            <a:r>
              <a:rPr lang="en-US" b="1" i="1" baseline="-25000" dirty="0" err="1"/>
              <a:t>x</a:t>
            </a:r>
            <a:r>
              <a:rPr lang="en-US" dirty="0"/>
              <a:t>).  Thus,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i</a:t>
            </a:r>
            <a:r>
              <a:rPr lang="en-US" b="1" i="1" baseline="-25000" dirty="0"/>
              <a:t>x</a:t>
            </a:r>
            <a:r>
              <a:rPr lang="en-US" dirty="0"/>
              <a:t>) ≤ </a:t>
            </a:r>
            <a:r>
              <a:rPr lang="en-US" b="1" i="1" dirty="0"/>
              <a:t>s</a:t>
            </a:r>
            <a:r>
              <a:rPr lang="en-US" dirty="0"/>
              <a:t>(</a:t>
            </a:r>
            <a:r>
              <a:rPr lang="en-US" b="1" i="1" dirty="0"/>
              <a:t>j</a:t>
            </a:r>
            <a:r>
              <a:rPr lang="en-US" b="1" i="1" baseline="-25000" dirty="0"/>
              <a:t>x</a:t>
            </a:r>
            <a:r>
              <a:rPr lang="en-US" baseline="-25000" dirty="0"/>
              <a:t>+1</a:t>
            </a:r>
            <a:r>
              <a:rPr lang="en-US" dirty="0"/>
              <a:t>). Since we always select a request with the smallest finish time, and </a:t>
            </a:r>
            <a:r>
              <a:rPr lang="en-US" b="1" i="1" dirty="0"/>
              <a:t>j</a:t>
            </a:r>
            <a:r>
              <a:rPr lang="en-US" b="1" i="1" baseline="-25000" dirty="0"/>
              <a:t>x</a:t>
            </a:r>
            <a:r>
              <a:rPr lang="en-US" baseline="-25000" dirty="0"/>
              <a:t>+1</a:t>
            </a:r>
            <a:r>
              <a:rPr lang="en-US" dirty="0"/>
              <a:t> is a legal request to select, it must be the case that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i</a:t>
            </a:r>
            <a:r>
              <a:rPr lang="en-US" b="1" i="1" baseline="-25000" dirty="0"/>
              <a:t>x</a:t>
            </a:r>
            <a:r>
              <a:rPr lang="en-US" baseline="-25000" dirty="0"/>
              <a:t>+1</a:t>
            </a:r>
            <a:r>
              <a:rPr lang="en-US" dirty="0"/>
              <a:t>) ≤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j</a:t>
            </a:r>
            <a:r>
              <a:rPr lang="en-US" b="1" i="1" baseline="-25000" dirty="0"/>
              <a:t>x</a:t>
            </a:r>
            <a:r>
              <a:rPr lang="en-US" baseline="-25000" dirty="0"/>
              <a:t>+1</a:t>
            </a:r>
            <a:r>
              <a:rPr lang="en-US" dirty="0"/>
              <a:t>). ∎</a:t>
            </a:r>
          </a:p>
        </p:txBody>
      </p:sp>
    </p:spTree>
    <p:extLst>
      <p:ext uri="{BB962C8B-B14F-4D97-AF65-F5344CB8AC3E}">
        <p14:creationId xmlns:p14="http://schemas.microsoft.com/office/powerpoint/2010/main" val="3282807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greedy algorithm returns an optimal set </a:t>
            </a:r>
            <a:r>
              <a:rPr lang="en-US" i="1" dirty="0"/>
              <a:t>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Proof by contradiction:</a:t>
            </a:r>
          </a:p>
          <a:p>
            <a:pPr lvl="1"/>
            <a:r>
              <a:rPr lang="en-US" dirty="0"/>
              <a:t>Suppose that </a:t>
            </a:r>
            <a:r>
              <a:rPr lang="en-US" b="1" i="1" dirty="0"/>
              <a:t>A</a:t>
            </a:r>
            <a:r>
              <a:rPr lang="en-US" dirty="0"/>
              <a:t> is not optimal.  Then, </a:t>
            </a:r>
            <a:r>
              <a:rPr lang="en-US" b="1" i="1" dirty="0"/>
              <a:t>O</a:t>
            </a:r>
            <a:r>
              <a:rPr lang="en-US" dirty="0"/>
              <a:t> must have more requests.  In other words, </a:t>
            </a:r>
            <a:r>
              <a:rPr lang="en-US" b="1" i="1" dirty="0"/>
              <a:t>m</a:t>
            </a:r>
            <a:r>
              <a:rPr lang="en-US" dirty="0"/>
              <a:t> &gt; </a:t>
            </a:r>
            <a:r>
              <a:rPr lang="en-US" b="1" i="1" dirty="0"/>
              <a:t>k</a:t>
            </a:r>
            <a:r>
              <a:rPr lang="en-US" dirty="0"/>
              <a:t>. By the proof on the prior slide,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 err="1"/>
              <a:t>i</a:t>
            </a:r>
            <a:r>
              <a:rPr lang="en-US" b="1" i="1" baseline="-25000" dirty="0" err="1"/>
              <a:t>k</a:t>
            </a:r>
            <a:r>
              <a:rPr lang="en-US" dirty="0"/>
              <a:t>) ≤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 err="1"/>
              <a:t>j</a:t>
            </a:r>
            <a:r>
              <a:rPr lang="en-US" b="1" i="1" baseline="-25000" dirty="0" err="1"/>
              <a:t>k</a:t>
            </a:r>
            <a:r>
              <a:rPr lang="en-US" dirty="0"/>
              <a:t>). Since </a:t>
            </a:r>
            <a:r>
              <a:rPr lang="en-US" b="1" i="1" dirty="0"/>
              <a:t>m</a:t>
            </a:r>
            <a:r>
              <a:rPr lang="en-US" dirty="0"/>
              <a:t> &gt; </a:t>
            </a:r>
            <a:r>
              <a:rPr lang="en-US" b="1" i="1" dirty="0"/>
              <a:t>k</a:t>
            </a:r>
            <a:r>
              <a:rPr lang="en-US" dirty="0"/>
              <a:t>, there is at least one request </a:t>
            </a:r>
            <a:r>
              <a:rPr lang="en-US" b="1" i="1" dirty="0"/>
              <a:t>j</a:t>
            </a:r>
            <a:r>
              <a:rPr lang="en-US" b="1" i="1" baseline="-25000" dirty="0"/>
              <a:t>k</a:t>
            </a:r>
            <a:r>
              <a:rPr lang="en-US" baseline="-25000" dirty="0"/>
              <a:t>+1</a:t>
            </a:r>
            <a:r>
              <a:rPr lang="en-US" dirty="0"/>
              <a:t> in </a:t>
            </a:r>
            <a:r>
              <a:rPr lang="en-US" b="1" i="1" dirty="0"/>
              <a:t>O</a:t>
            </a:r>
            <a:r>
              <a:rPr lang="en-US" dirty="0"/>
              <a:t>.  To be legal, </a:t>
            </a:r>
            <a:r>
              <a:rPr lang="en-US" b="1" i="1" dirty="0"/>
              <a:t>j</a:t>
            </a:r>
            <a:r>
              <a:rPr lang="en-US" b="1" i="1" baseline="-25000" dirty="0"/>
              <a:t>k</a:t>
            </a:r>
            <a:r>
              <a:rPr lang="en-US" baseline="-25000" dirty="0"/>
              <a:t>+1</a:t>
            </a:r>
            <a:r>
              <a:rPr lang="en-US" dirty="0"/>
              <a:t> starts after </a:t>
            </a:r>
            <a:r>
              <a:rPr lang="en-US" b="1" i="1" dirty="0" err="1"/>
              <a:t>j</a:t>
            </a:r>
            <a:r>
              <a:rPr lang="en-US" b="1" i="1" baseline="-25000" dirty="0" err="1"/>
              <a:t>k</a:t>
            </a:r>
            <a:r>
              <a:rPr lang="en-US" dirty="0"/>
              <a:t> ends, and thus also after </a:t>
            </a:r>
            <a:r>
              <a:rPr lang="en-US" b="1" i="1" dirty="0" err="1"/>
              <a:t>i</a:t>
            </a:r>
            <a:r>
              <a:rPr lang="en-US" b="1" i="1" baseline="-25000" dirty="0" err="1"/>
              <a:t>k</a:t>
            </a:r>
            <a:r>
              <a:rPr lang="en-US" dirty="0"/>
              <a:t> ends.  If we remove all of the requests that are not compatible with </a:t>
            </a:r>
            <a:r>
              <a:rPr lang="en-US" b="1" i="1" dirty="0"/>
              <a:t>i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b="1" i="1" dirty="0"/>
              <a:t>i</a:t>
            </a:r>
            <a:r>
              <a:rPr lang="en-US" baseline="-25000" dirty="0"/>
              <a:t>2</a:t>
            </a:r>
            <a:r>
              <a:rPr lang="en-US" dirty="0"/>
              <a:t>, … </a:t>
            </a:r>
            <a:r>
              <a:rPr lang="en-US" b="1" i="1" dirty="0" err="1"/>
              <a:t>i</a:t>
            </a:r>
            <a:r>
              <a:rPr lang="en-US" b="1" i="1" baseline="-25000" dirty="0" err="1"/>
              <a:t>k</a:t>
            </a:r>
            <a:r>
              <a:rPr lang="en-US" dirty="0"/>
              <a:t>, </a:t>
            </a:r>
            <a:r>
              <a:rPr lang="en-US" b="1" i="1" dirty="0"/>
              <a:t>j</a:t>
            </a:r>
            <a:r>
              <a:rPr lang="en-US" b="1" i="1" baseline="-25000" dirty="0"/>
              <a:t>k</a:t>
            </a:r>
            <a:r>
              <a:rPr lang="en-US" baseline="-25000" dirty="0"/>
              <a:t>+1</a:t>
            </a:r>
            <a:r>
              <a:rPr lang="en-US" dirty="0"/>
              <a:t> must still be available.  But our greedy algorithm stopped with request </a:t>
            </a:r>
            <a:r>
              <a:rPr lang="en-US" b="1" i="1" dirty="0" err="1"/>
              <a:t>i</a:t>
            </a:r>
            <a:r>
              <a:rPr lang="en-US" b="1" i="1" baseline="-25000" dirty="0" err="1"/>
              <a:t>k</a:t>
            </a:r>
            <a:r>
              <a:rPr lang="en-US" dirty="0"/>
              <a:t>, when it's supposed to stop when there are no more requests left to consider: contradiction.</a:t>
            </a:r>
          </a:p>
        </p:txBody>
      </p:sp>
    </p:spTree>
    <p:extLst>
      <p:ext uri="{BB962C8B-B14F-4D97-AF65-F5344CB8AC3E}">
        <p14:creationId xmlns:p14="http://schemas.microsoft.com/office/powerpoint/2010/main" val="26637824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Running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First, we sort the </a:t>
            </a:r>
            <a:r>
              <a:rPr lang="en-US" b="1" i="1" dirty="0"/>
              <a:t>n</a:t>
            </a:r>
            <a:r>
              <a:rPr lang="en-US" dirty="0"/>
              <a:t> requests in order of finishing time</a:t>
            </a:r>
          </a:p>
          <a:p>
            <a:pPr lvl="1"/>
            <a:r>
              <a:rPr lang="en-US" dirty="0"/>
              <a:t>The best comparison-based sort takes O(</a:t>
            </a:r>
            <a:r>
              <a:rPr lang="en-US" b="1" i="1" dirty="0"/>
              <a:t>n</a:t>
            </a:r>
            <a:r>
              <a:rPr lang="en-US" dirty="0"/>
              <a:t> log 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  <a:p>
            <a:r>
              <a:rPr lang="en-US" dirty="0"/>
              <a:t>We scan through the </a:t>
            </a:r>
            <a:r>
              <a:rPr lang="en-US" b="1" i="1" dirty="0"/>
              <a:t>n</a:t>
            </a:r>
            <a:r>
              <a:rPr lang="en-US" dirty="0"/>
              <a:t> sorted requests again and make an array </a:t>
            </a:r>
            <a:r>
              <a:rPr lang="en-US" b="1" i="1" dirty="0"/>
              <a:t>S</a:t>
            </a:r>
            <a:r>
              <a:rPr lang="en-US" dirty="0"/>
              <a:t> of length </a:t>
            </a:r>
            <a:r>
              <a:rPr lang="en-US" b="1" i="1" dirty="0"/>
              <a:t>n</a:t>
            </a:r>
            <a:r>
              <a:rPr lang="en-US" dirty="0"/>
              <a:t> such that </a:t>
            </a:r>
            <a:r>
              <a:rPr lang="en-US" b="1" i="1" dirty="0"/>
              <a:t>S</a:t>
            </a:r>
            <a:r>
              <a:rPr lang="en-US" dirty="0"/>
              <a:t>[</a:t>
            </a:r>
            <a:r>
              <a:rPr lang="en-US" b="1" i="1" dirty="0" err="1"/>
              <a:t>i</a:t>
            </a:r>
            <a:r>
              <a:rPr lang="en-US" dirty="0"/>
              <a:t>] contains the starting value of </a:t>
            </a:r>
            <a:r>
              <a:rPr lang="en-US" b="1" i="1" dirty="0" err="1"/>
              <a:t>i</a:t>
            </a:r>
            <a:r>
              <a:rPr lang="en-US" dirty="0"/>
              <a:t>, </a:t>
            </a:r>
            <a:r>
              <a:rPr lang="en-US" b="1" i="1" dirty="0"/>
              <a:t>s</a:t>
            </a:r>
            <a:r>
              <a:rPr lang="en-US" dirty="0"/>
              <a:t>(</a:t>
            </a:r>
            <a:r>
              <a:rPr lang="en-US" b="1" i="1" dirty="0" err="1"/>
              <a:t>i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O(</a:t>
            </a:r>
            <a:r>
              <a:rPr lang="en-US" b="1" i="1" dirty="0"/>
              <a:t>n</a:t>
            </a:r>
            <a:r>
              <a:rPr lang="en-US" dirty="0"/>
              <a:t>) time</a:t>
            </a:r>
          </a:p>
          <a:p>
            <a:r>
              <a:rPr lang="en-US" dirty="0"/>
              <a:t>Our algorithm selects the first interval in our list sorted on finishing time.  We then move through array </a:t>
            </a:r>
            <a:r>
              <a:rPr lang="en-US" b="1" i="1" dirty="0"/>
              <a:t>S</a:t>
            </a:r>
            <a:r>
              <a:rPr lang="en-US" dirty="0"/>
              <a:t> until we find the first interval </a:t>
            </a:r>
            <a:r>
              <a:rPr lang="en-US" b="1" i="1" dirty="0"/>
              <a:t>j</a:t>
            </a:r>
            <a:r>
              <a:rPr lang="en-US" dirty="0"/>
              <a:t> such that </a:t>
            </a:r>
            <a:r>
              <a:rPr lang="en-US" b="1" i="1" dirty="0"/>
              <a:t>s</a:t>
            </a:r>
            <a:r>
              <a:rPr lang="en-US" dirty="0"/>
              <a:t>(</a:t>
            </a:r>
            <a:r>
              <a:rPr lang="en-US" b="1" i="1" dirty="0"/>
              <a:t>j</a:t>
            </a:r>
            <a:r>
              <a:rPr lang="en-US" dirty="0"/>
              <a:t>) ≥ the finishing time selected.  We add it.  We continue the process until we have moved through the entire array </a:t>
            </a:r>
            <a:r>
              <a:rPr lang="en-US" b="1" i="1" dirty="0"/>
              <a:t>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O(</a:t>
            </a:r>
            <a:r>
              <a:rPr lang="en-US" b="1" i="1" dirty="0"/>
              <a:t>n</a:t>
            </a:r>
            <a:r>
              <a:rPr lang="en-US" dirty="0"/>
              <a:t>) time</a:t>
            </a:r>
          </a:p>
          <a:p>
            <a:r>
              <a:rPr lang="en-US" dirty="0"/>
              <a:t>Total time: O(</a:t>
            </a:r>
            <a:r>
              <a:rPr lang="en-US" b="1" i="1" dirty="0"/>
              <a:t>n</a:t>
            </a:r>
            <a:r>
              <a:rPr lang="en-US" dirty="0"/>
              <a:t> log 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369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 all intervals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all intervals need to be scheduled?</a:t>
            </a:r>
          </a:p>
          <a:p>
            <a:pPr lvl="1"/>
            <a:r>
              <a:rPr lang="en-US" dirty="0"/>
              <a:t>Example: Lectures are intervals and resources are classrooms</a:t>
            </a:r>
          </a:p>
          <a:p>
            <a:pPr lvl="1"/>
            <a:r>
              <a:rPr lang="en-US" dirty="0"/>
              <a:t>Example: Roasting pigs are intervals and resources are fire pits</a:t>
            </a:r>
          </a:p>
          <a:p>
            <a:r>
              <a:rPr lang="en-US" dirty="0"/>
              <a:t>The problem is to find the minimum number  of resources needed to satisfy all intervals</a:t>
            </a:r>
          </a:p>
          <a:p>
            <a:r>
              <a:rPr lang="en-US" dirty="0"/>
              <a:t>The book calls this problem </a:t>
            </a:r>
            <a:r>
              <a:rPr lang="en-US" b="1" dirty="0"/>
              <a:t>interval partitioning</a:t>
            </a:r>
          </a:p>
        </p:txBody>
      </p:sp>
    </p:spTree>
    <p:extLst>
      <p:ext uri="{BB962C8B-B14F-4D97-AF65-F5344CB8AC3E}">
        <p14:creationId xmlns:p14="http://schemas.microsoft.com/office/powerpoint/2010/main" val="4173411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Interval partitioning: visualization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Intervals to schedule (arranged unhelpfully):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Intervals to schedule (arranged helpfully):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depth </a:t>
            </a:r>
            <a:r>
              <a:rPr lang="en-US" b="1" i="1" dirty="0"/>
              <a:t>d</a:t>
            </a:r>
            <a:r>
              <a:rPr lang="en-US" dirty="0"/>
              <a:t> of a set of intervals is the maximum number that pass a single point on the time-line</a:t>
            </a:r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34" name="Group 33"/>
          <p:cNvGrpSpPr/>
          <p:nvPr/>
        </p:nvGrpSpPr>
        <p:grpSpPr>
          <a:xfrm>
            <a:off x="2438400" y="2362200"/>
            <a:ext cx="6934200" cy="1143000"/>
            <a:chOff x="914400" y="2590800"/>
            <a:chExt cx="6934200" cy="114300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914400" y="2895600"/>
              <a:ext cx="990600" cy="0"/>
            </a:xfrm>
            <a:prstGeom prst="line">
              <a:avLst/>
            </a:prstGeom>
            <a:ln>
              <a:headEnd type="oval" w="med" len="med"/>
              <a:tailEnd type="oval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4876800" y="2895600"/>
              <a:ext cx="1600200" cy="4762"/>
            </a:xfrm>
            <a:prstGeom prst="line">
              <a:avLst/>
            </a:prstGeom>
            <a:ln>
              <a:headEnd type="oval" w="med" len="med"/>
              <a:tailEnd type="oval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6834188" y="2590800"/>
              <a:ext cx="990600" cy="0"/>
            </a:xfrm>
            <a:prstGeom prst="line">
              <a:avLst/>
            </a:prstGeom>
            <a:ln>
              <a:headEnd type="oval" w="med" len="med"/>
              <a:tailEnd type="oval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914400" y="3348037"/>
              <a:ext cx="2700337" cy="0"/>
            </a:xfrm>
            <a:prstGeom prst="line">
              <a:avLst/>
            </a:prstGeom>
            <a:ln>
              <a:headEnd type="oval" w="med" len="med"/>
              <a:tailEnd type="oval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2514600" y="2881312"/>
              <a:ext cx="1100137" cy="14288"/>
            </a:xfrm>
            <a:prstGeom prst="line">
              <a:avLst/>
            </a:prstGeom>
            <a:ln>
              <a:headEnd type="oval" w="med" len="med"/>
              <a:tailEnd type="oval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914400" y="3733800"/>
              <a:ext cx="990600" cy="0"/>
            </a:xfrm>
            <a:prstGeom prst="line">
              <a:avLst/>
            </a:prstGeom>
            <a:ln>
              <a:headEnd type="oval" w="med" len="med"/>
              <a:tailEnd type="oval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6172200" y="3352800"/>
              <a:ext cx="990600" cy="0"/>
            </a:xfrm>
            <a:prstGeom prst="line">
              <a:avLst/>
            </a:prstGeom>
            <a:ln>
              <a:headEnd type="oval" w="med" len="med"/>
              <a:tailEnd type="oval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4876800" y="3733800"/>
              <a:ext cx="1600200" cy="0"/>
            </a:xfrm>
            <a:prstGeom prst="line">
              <a:avLst/>
            </a:prstGeom>
            <a:ln>
              <a:headEnd type="oval" w="med" len="med"/>
              <a:tailEnd type="oval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6858000" y="3733800"/>
              <a:ext cx="990600" cy="0"/>
            </a:xfrm>
            <a:prstGeom prst="line">
              <a:avLst/>
            </a:prstGeom>
            <a:ln>
              <a:headEnd type="oval" w="med" len="med"/>
              <a:tailEnd type="oval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514600" y="2590800"/>
              <a:ext cx="3124200" cy="0"/>
            </a:xfrm>
            <a:prstGeom prst="line">
              <a:avLst/>
            </a:prstGeom>
            <a:ln>
              <a:headEnd type="oval" w="med" len="med"/>
              <a:tailEnd type="oval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2476500" y="4343400"/>
            <a:ext cx="6934200" cy="852488"/>
            <a:chOff x="952500" y="5319712"/>
            <a:chExt cx="6934200" cy="852488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952500" y="5334000"/>
              <a:ext cx="990600" cy="0"/>
            </a:xfrm>
            <a:prstGeom prst="line">
              <a:avLst/>
            </a:prstGeom>
            <a:ln>
              <a:headEnd type="oval" w="med" len="med"/>
              <a:tailEnd type="oval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4914900" y="5334000"/>
              <a:ext cx="1600200" cy="4762"/>
            </a:xfrm>
            <a:prstGeom prst="line">
              <a:avLst/>
            </a:prstGeom>
            <a:ln>
              <a:headEnd type="oval" w="med" len="med"/>
              <a:tailEnd type="oval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6872288" y="5334000"/>
              <a:ext cx="990600" cy="0"/>
            </a:xfrm>
            <a:prstGeom prst="line">
              <a:avLst/>
            </a:prstGeom>
            <a:ln>
              <a:headEnd type="oval" w="med" len="med"/>
              <a:tailEnd type="oval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952500" y="5786437"/>
              <a:ext cx="2700337" cy="0"/>
            </a:xfrm>
            <a:prstGeom prst="line">
              <a:avLst/>
            </a:prstGeom>
            <a:ln>
              <a:headEnd type="oval" w="med" len="med"/>
              <a:tailEnd type="oval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V="1">
              <a:off x="2552700" y="5319712"/>
              <a:ext cx="1100137" cy="14288"/>
            </a:xfrm>
            <a:prstGeom prst="line">
              <a:avLst/>
            </a:prstGeom>
            <a:ln>
              <a:headEnd type="oval" w="med" len="med"/>
              <a:tailEnd type="oval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952500" y="6172200"/>
              <a:ext cx="990600" cy="0"/>
            </a:xfrm>
            <a:prstGeom prst="line">
              <a:avLst/>
            </a:prstGeom>
            <a:ln>
              <a:headEnd type="oval" w="med" len="med"/>
              <a:tailEnd type="oval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6210300" y="6172200"/>
              <a:ext cx="990600" cy="0"/>
            </a:xfrm>
            <a:prstGeom prst="line">
              <a:avLst/>
            </a:prstGeom>
            <a:ln>
              <a:headEnd type="oval" w="med" len="med"/>
              <a:tailEnd type="oval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4914900" y="5791200"/>
              <a:ext cx="1600200" cy="0"/>
            </a:xfrm>
            <a:prstGeom prst="line">
              <a:avLst/>
            </a:prstGeom>
            <a:ln>
              <a:headEnd type="oval" w="med" len="med"/>
              <a:tailEnd type="oval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6896100" y="5791200"/>
              <a:ext cx="990600" cy="0"/>
            </a:xfrm>
            <a:prstGeom prst="line">
              <a:avLst/>
            </a:prstGeom>
            <a:ln>
              <a:headEnd type="oval" w="med" len="med"/>
              <a:tailEnd type="oval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2552700" y="6172200"/>
              <a:ext cx="3124200" cy="0"/>
            </a:xfrm>
            <a:prstGeom prst="line">
              <a:avLst/>
            </a:prstGeom>
            <a:ln>
              <a:headEnd type="oval" w="med" len="med"/>
              <a:tailEnd type="oval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48205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Interval partitioning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Sort intervals by their start times</a:t>
            </a:r>
          </a:p>
          <a:p>
            <a:r>
              <a:rPr lang="en-US" dirty="0"/>
              <a:t>Let </a:t>
            </a:r>
            <a:r>
              <a:rPr lang="en-US" b="1" i="1" dirty="0"/>
              <a:t>I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b="1" i="1" dirty="0"/>
              <a:t>I</a:t>
            </a:r>
            <a:r>
              <a:rPr lang="en-US" baseline="-25000" dirty="0"/>
              <a:t>2</a:t>
            </a:r>
            <a:r>
              <a:rPr lang="en-US" dirty="0"/>
              <a:t>, …, </a:t>
            </a:r>
            <a:r>
              <a:rPr lang="en-US" b="1" i="1" dirty="0"/>
              <a:t>I</a:t>
            </a:r>
            <a:r>
              <a:rPr lang="en-US" b="1" i="1" baseline="-25000" dirty="0"/>
              <a:t>n</a:t>
            </a:r>
            <a:r>
              <a:rPr lang="en-US" dirty="0"/>
              <a:t> be the ordered intervals</a:t>
            </a:r>
          </a:p>
          <a:p>
            <a:r>
              <a:rPr lang="en-US" dirty="0"/>
              <a:t>For </a:t>
            </a:r>
            <a:r>
              <a:rPr lang="en-US" b="1" i="1" dirty="0"/>
              <a:t>j</a:t>
            </a:r>
            <a:r>
              <a:rPr lang="en-US" dirty="0"/>
              <a:t> = 1, 2, 3, ..., </a:t>
            </a:r>
            <a:r>
              <a:rPr lang="en-US" b="1" i="1" dirty="0"/>
              <a:t>n</a:t>
            </a:r>
          </a:p>
          <a:p>
            <a:pPr lvl="1"/>
            <a:r>
              <a:rPr lang="en-US" dirty="0"/>
              <a:t>For each interval </a:t>
            </a:r>
            <a:r>
              <a:rPr lang="en-US" b="1" i="1" dirty="0"/>
              <a:t>I</a:t>
            </a:r>
            <a:r>
              <a:rPr lang="en-US" b="1" i="1" baseline="-25000" dirty="0"/>
              <a:t>i</a:t>
            </a:r>
            <a:r>
              <a:rPr lang="en-US" dirty="0"/>
              <a:t> that precedes </a:t>
            </a:r>
            <a:r>
              <a:rPr lang="en-US" b="1" i="1" dirty="0" err="1"/>
              <a:t>I</a:t>
            </a:r>
            <a:r>
              <a:rPr lang="en-US" b="1" i="1" baseline="-25000" dirty="0" err="1"/>
              <a:t>j</a:t>
            </a:r>
            <a:r>
              <a:rPr lang="en-US" dirty="0"/>
              <a:t> in sorted order and overlaps it</a:t>
            </a:r>
          </a:p>
          <a:p>
            <a:pPr lvl="2"/>
            <a:r>
              <a:rPr lang="en-US" dirty="0"/>
              <a:t>Exclude the label of </a:t>
            </a:r>
            <a:r>
              <a:rPr lang="en-US" b="1" i="1" dirty="0"/>
              <a:t>I</a:t>
            </a:r>
            <a:r>
              <a:rPr lang="en-US" b="1" i="1" baseline="-25000" dirty="0"/>
              <a:t>i</a:t>
            </a:r>
            <a:r>
              <a:rPr lang="en-US" dirty="0"/>
              <a:t> from consideration for </a:t>
            </a:r>
            <a:r>
              <a:rPr lang="en-US" b="1" i="1" dirty="0" err="1"/>
              <a:t>I</a:t>
            </a:r>
            <a:r>
              <a:rPr lang="en-US" b="1" i="1" baseline="-25000" dirty="0" err="1"/>
              <a:t>j</a:t>
            </a:r>
            <a:endParaRPr lang="en-US" b="1" i="1" baseline="-25000" dirty="0"/>
          </a:p>
          <a:p>
            <a:pPr lvl="1"/>
            <a:r>
              <a:rPr lang="en-US" dirty="0"/>
              <a:t>If there is any label from {1, 2, …, </a:t>
            </a:r>
            <a:r>
              <a:rPr lang="en-US" b="1" i="1" dirty="0"/>
              <a:t>d</a:t>
            </a:r>
            <a:r>
              <a:rPr lang="en-US" dirty="0"/>
              <a:t>} that has not been excluded</a:t>
            </a:r>
          </a:p>
          <a:p>
            <a:pPr lvl="2"/>
            <a:r>
              <a:rPr lang="en-US" dirty="0"/>
              <a:t>Assign that label to </a:t>
            </a:r>
            <a:r>
              <a:rPr lang="en-US" b="1" i="1" dirty="0" err="1"/>
              <a:t>I</a:t>
            </a:r>
            <a:r>
              <a:rPr lang="en-US" b="1" i="1" baseline="-25000" dirty="0" err="1"/>
              <a:t>j</a:t>
            </a:r>
            <a:endParaRPr lang="en-US" b="1" i="1" baseline="-25000" dirty="0"/>
          </a:p>
          <a:p>
            <a:pPr lvl="1"/>
            <a:r>
              <a:rPr lang="en-US" dirty="0"/>
              <a:t>Else</a:t>
            </a:r>
          </a:p>
          <a:p>
            <a:pPr lvl="2"/>
            <a:r>
              <a:rPr lang="en-US" dirty="0"/>
              <a:t>Leave </a:t>
            </a:r>
            <a:r>
              <a:rPr lang="en-US" b="1" i="1" dirty="0" err="1"/>
              <a:t>I</a:t>
            </a:r>
            <a:r>
              <a:rPr lang="en-US" b="1" i="1" baseline="-25000" dirty="0" err="1"/>
              <a:t>j</a:t>
            </a:r>
            <a:r>
              <a:rPr lang="en-US" dirty="0"/>
              <a:t> unlabeled</a:t>
            </a:r>
          </a:p>
        </p:txBody>
      </p:sp>
    </p:spTree>
    <p:extLst>
      <p:ext uri="{BB962C8B-B14F-4D97-AF65-F5344CB8AC3E}">
        <p14:creationId xmlns:p14="http://schemas.microsoft.com/office/powerpoint/2010/main" val="376367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Interval partitioning correctness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Claim:</a:t>
            </a:r>
            <a:r>
              <a:rPr lang="en-US" dirty="0"/>
              <a:t> In our algorithm, every interval will be assigned a label, and no two overlapping intervals will receive the same label.</a:t>
            </a:r>
          </a:p>
          <a:p>
            <a:r>
              <a:rPr lang="en-US" b="1" dirty="0"/>
              <a:t>Proof:</a:t>
            </a:r>
            <a:r>
              <a:rPr lang="en-US" dirty="0"/>
              <a:t> Consider interval </a:t>
            </a:r>
            <a:r>
              <a:rPr lang="en-US" b="1" i="1" dirty="0" err="1"/>
              <a:t>I</a:t>
            </a:r>
            <a:r>
              <a:rPr lang="en-US" b="1" i="1" baseline="-25000" dirty="0" err="1"/>
              <a:t>j</a:t>
            </a:r>
            <a:r>
              <a:rPr lang="en-US" dirty="0"/>
              <a:t>, and suppose there are </a:t>
            </a:r>
            <a:r>
              <a:rPr lang="en-US" b="1" i="1" dirty="0"/>
              <a:t>t</a:t>
            </a:r>
            <a:r>
              <a:rPr lang="en-US" dirty="0"/>
              <a:t> intervals earlier in the sorted order that overlap it. These </a:t>
            </a:r>
            <a:r>
              <a:rPr lang="en-US" b="1" i="1" dirty="0"/>
              <a:t>t</a:t>
            </a:r>
            <a:r>
              <a:rPr lang="en-US" dirty="0"/>
              <a:t> intervals with </a:t>
            </a:r>
            <a:r>
              <a:rPr lang="en-US" b="1" i="1" dirty="0" err="1"/>
              <a:t>I</a:t>
            </a:r>
            <a:r>
              <a:rPr lang="en-US" b="1" i="1" baseline="-25000" dirty="0" err="1"/>
              <a:t>j</a:t>
            </a:r>
            <a:r>
              <a:rPr lang="en-US" dirty="0"/>
              <a:t> form </a:t>
            </a:r>
            <a:r>
              <a:rPr lang="en-US" b="1" i="1" dirty="0"/>
              <a:t>t</a:t>
            </a:r>
            <a:r>
              <a:rPr lang="en-US" dirty="0"/>
              <a:t> + 1 intervals that pass over a common point on the time-line.  Thus, </a:t>
            </a:r>
            <a:r>
              <a:rPr lang="en-US" b="1" i="1" dirty="0"/>
              <a:t>t</a:t>
            </a:r>
            <a:r>
              <a:rPr lang="en-US" dirty="0"/>
              <a:t> + 1 ≤ </a:t>
            </a:r>
            <a:r>
              <a:rPr lang="en-US" b="1" i="1" dirty="0"/>
              <a:t>d</a:t>
            </a:r>
            <a:r>
              <a:rPr lang="en-US" dirty="0"/>
              <a:t> and </a:t>
            </a:r>
            <a:r>
              <a:rPr lang="en-US" b="1" i="1" dirty="0"/>
              <a:t>t</a:t>
            </a:r>
            <a:r>
              <a:rPr lang="en-US" dirty="0"/>
              <a:t> ≤ </a:t>
            </a:r>
            <a:r>
              <a:rPr lang="en-US" b="1" i="1" dirty="0"/>
              <a:t>d</a:t>
            </a:r>
            <a:r>
              <a:rPr lang="en-US" dirty="0"/>
              <a:t> – 1.  Thus, there must be at least one label left to be assigned to </a:t>
            </a:r>
            <a:r>
              <a:rPr lang="en-US" b="1" i="1" dirty="0" err="1"/>
              <a:t>I</a:t>
            </a:r>
            <a:r>
              <a:rPr lang="en-US" b="1" i="1" baseline="-25000" dirty="0" err="1"/>
              <a:t>j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83939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show that no two overlapping intervals are assigned the same label, consider two intervals </a:t>
            </a:r>
            <a:r>
              <a:rPr lang="en-US" b="1" i="1" dirty="0"/>
              <a:t>I</a:t>
            </a:r>
            <a:r>
              <a:rPr lang="en-US" dirty="0"/>
              <a:t> and </a:t>
            </a:r>
            <a:r>
              <a:rPr lang="en-US" b="1" i="1" dirty="0"/>
              <a:t>I'</a:t>
            </a:r>
            <a:r>
              <a:rPr lang="en-US" dirty="0"/>
              <a:t> that overlap.  Suppose that </a:t>
            </a:r>
            <a:r>
              <a:rPr lang="en-US" b="1" i="1" dirty="0"/>
              <a:t>I</a:t>
            </a:r>
            <a:r>
              <a:rPr lang="en-US" dirty="0"/>
              <a:t> precedes </a:t>
            </a:r>
            <a:r>
              <a:rPr lang="en-US" b="1" i="1" dirty="0"/>
              <a:t>I'</a:t>
            </a:r>
            <a:r>
              <a:rPr lang="en-US" dirty="0"/>
              <a:t> in the sorted order.  When </a:t>
            </a:r>
            <a:r>
              <a:rPr lang="en-US" b="1" i="1" dirty="0"/>
              <a:t>I'</a:t>
            </a:r>
            <a:r>
              <a:rPr lang="en-US" dirty="0"/>
              <a:t> is considered by the algorithm, </a:t>
            </a:r>
            <a:r>
              <a:rPr lang="en-US" b="1" i="1" dirty="0"/>
              <a:t>I</a:t>
            </a:r>
            <a:r>
              <a:rPr lang="en-US" dirty="0"/>
              <a:t> is in the set of intervals whose labels are excluded. ∎</a:t>
            </a:r>
          </a:p>
        </p:txBody>
      </p:sp>
    </p:spTree>
    <p:extLst>
      <p:ext uri="{BB962C8B-B14F-4D97-AF65-F5344CB8AC3E}">
        <p14:creationId xmlns:p14="http://schemas.microsoft.com/office/powerpoint/2010/main" val="10397665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Finish interval partitioning</a:t>
            </a:r>
          </a:p>
          <a:p>
            <a:r>
              <a:rPr lang="en-US" dirty="0"/>
              <a:t>Scheduling to minimize lateness</a:t>
            </a:r>
          </a:p>
          <a:p>
            <a:r>
              <a:rPr lang="en-US" dirty="0"/>
              <a:t>Shortest path</a:t>
            </a:r>
          </a:p>
          <a:p>
            <a:r>
              <a:rPr lang="en-US" dirty="0"/>
              <a:t>Minimum spanning tree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Work on Assignment 2</a:t>
            </a:r>
          </a:p>
          <a:p>
            <a:pPr lvl="1"/>
            <a:r>
              <a:rPr lang="en-US" b="1" dirty="0"/>
              <a:t>Due Friday before midnight</a:t>
            </a:r>
          </a:p>
          <a:p>
            <a:r>
              <a:rPr lang="en-US" dirty="0"/>
              <a:t>Read sections 4.4 and 4.5</a:t>
            </a:r>
          </a:p>
          <a:p>
            <a:r>
              <a:rPr lang="en-US" dirty="0"/>
              <a:t>Exam 1 is next Monday</a:t>
            </a:r>
          </a:p>
          <a:p>
            <a:pPr lvl="1"/>
            <a:r>
              <a:rPr lang="en-US" dirty="0"/>
              <a:t>Review will be on Friday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74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C6D7856-BC76-4EF5-957E-B27118450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Formatting assignments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C88644C-0CCF-4A84-B1C6-22FA8B964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Assignments must be </a:t>
            </a:r>
            <a:r>
              <a:rPr lang="en-US" b="1" dirty="0"/>
              <a:t>typewritten</a:t>
            </a:r>
          </a:p>
          <a:p>
            <a:pPr lvl="1"/>
            <a:r>
              <a:rPr lang="en-US" dirty="0"/>
              <a:t>That means not handwritten, no matter how you digitize it</a:t>
            </a:r>
          </a:p>
          <a:p>
            <a:r>
              <a:rPr lang="en-US" dirty="0"/>
              <a:t>I give some leeway for mathematical content, but things like superscripting and subscripting really matter for math</a:t>
            </a:r>
          </a:p>
          <a:p>
            <a:pPr lvl="1"/>
            <a:r>
              <a:rPr lang="en-US" dirty="0"/>
              <a:t>10</a:t>
            </a:r>
            <a:r>
              <a:rPr lang="en-US" b="1" i="1" dirty="0"/>
              <a:t>n</a:t>
            </a:r>
            <a:r>
              <a:rPr lang="en-US" dirty="0"/>
              <a:t> is </a:t>
            </a:r>
            <a:r>
              <a:rPr lang="en-US" b="1" dirty="0"/>
              <a:t>not</a:t>
            </a:r>
            <a:r>
              <a:rPr lang="en-US" dirty="0"/>
              <a:t> the same as 10</a:t>
            </a:r>
            <a:r>
              <a:rPr lang="en-US" b="1" i="1" baseline="30000" dirty="0"/>
              <a:t>n</a:t>
            </a:r>
          </a:p>
          <a:p>
            <a:r>
              <a:rPr lang="en-US" dirty="0"/>
              <a:t>I don't grade grammar or spelling explicitly, but if your sentences are too confusing to understand, it might cost you points</a:t>
            </a:r>
          </a:p>
        </p:txBody>
      </p:sp>
    </p:spTree>
    <p:extLst>
      <p:ext uri="{BB962C8B-B14F-4D97-AF65-F5344CB8AC3E}">
        <p14:creationId xmlns:p14="http://schemas.microsoft.com/office/powerpoint/2010/main" val="1925393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5006E-DFA7-4A03-82A7-1D3939E77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Word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B7120E8-ACD8-442A-AF7A-7FEFDAB7B62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Assignment 1 had more mathematical notation than most assignments will, but more is still coming</a:t>
                </a:r>
              </a:p>
              <a:p>
                <a:r>
                  <a:rPr lang="en-US" dirty="0"/>
                  <a:t>If you're typing out math with exponents, subscripts, or fractions, I highly recommend using the </a:t>
                </a:r>
                <a:r>
                  <a:rPr lang="en-US" b="1" dirty="0"/>
                  <a:t>Equation</a:t>
                </a:r>
                <a:r>
                  <a:rPr lang="en-US" dirty="0"/>
                  <a:t> tool on the </a:t>
                </a:r>
                <a:r>
                  <a:rPr lang="en-US" b="1" dirty="0"/>
                  <a:t>Insert</a:t>
                </a:r>
                <a:r>
                  <a:rPr lang="en-US" dirty="0"/>
                  <a:t> tab</a:t>
                </a:r>
              </a:p>
              <a:p>
                <a:pPr lvl="1"/>
                <a:r>
                  <a:rPr lang="en-US" dirty="0"/>
                  <a:t>It's not as easy to use as LaTeX (but you can actually use LaTeX commands and have them automatically converted)</a:t>
                </a:r>
              </a:p>
              <a:p>
                <a:r>
                  <a:rPr lang="en-US" dirty="0"/>
                  <a:t>A cheat for quick math is to use </a:t>
                </a:r>
                <a:r>
                  <a:rPr lang="en-US" b="1" dirty="0"/>
                  <a:t>Ctrl-+</a:t>
                </a:r>
                <a:r>
                  <a:rPr lang="en-US" dirty="0"/>
                  <a:t> for superscript and </a:t>
                </a:r>
                <a:r>
                  <a:rPr lang="en-US" b="1" dirty="0"/>
                  <a:t>Ctrl-=</a:t>
                </a:r>
                <a:r>
                  <a:rPr lang="en-US" dirty="0"/>
                  <a:t> for subscript</a:t>
                </a:r>
              </a:p>
              <a:p>
                <a:r>
                  <a:rPr lang="en-US" dirty="0"/>
                  <a:t>Please use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/>
                  <a:t> instead of * for multiplication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B7120E8-ACD8-442A-AF7A-7FEFDAB7B62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713" r="-1111" b="-18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1426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D7A91-187D-43AD-865B-EB18115E5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LaTeX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E9D5BEE-A0C3-46D0-BDD5-536D730971D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Use </a:t>
                </a: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\</a:t>
                </a:r>
                <a:r>
                  <a:rPr lang="en-US" b="1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cdot</a:t>
                </a:r>
                <a:r>
                  <a:rPr lang="en-US" dirty="0"/>
                  <a:t> 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dirty="0"/>
                  <a:t> instead of </a:t>
                </a: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*</a:t>
                </a:r>
              </a:p>
              <a:p>
                <a:r>
                  <a:rPr lang="en-US" dirty="0"/>
                  <a:t>Superscripts and subscripts need braces for multiple characters</a:t>
                </a:r>
              </a:p>
              <a:p>
                <a:pPr lvl="1"/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$10^n$</a:t>
                </a:r>
                <a:r>
                  <a:rPr lang="en-US" dirty="0"/>
                  <a:t> gives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US" dirty="0"/>
              </a:p>
              <a:p>
                <a:pPr lvl="1"/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$n^100$</a:t>
                </a:r>
                <a:r>
                  <a:rPr lang="en-US" dirty="0"/>
                  <a:t> gives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00</m:t>
                    </m:r>
                  </m:oMath>
                </a14:m>
                <a:r>
                  <a:rPr lang="en-US" dirty="0"/>
                  <a:t>, use </a:t>
                </a: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$n^{100}$</a:t>
                </a:r>
                <a:r>
                  <a:rPr lang="en-US" dirty="0"/>
                  <a:t> for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00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Regular quotes and single quotes are smart quotes for the right side of a quoted expression</a:t>
                </a:r>
              </a:p>
              <a:p>
                <a:r>
                  <a:rPr lang="en-US" dirty="0"/>
                  <a:t>Use one or two backticks (</a:t>
                </a: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`</a:t>
                </a:r>
                <a:r>
                  <a:rPr lang="en-US" dirty="0"/>
                  <a:t>) for smart quotes on the left:</a:t>
                </a:r>
              </a:p>
              <a:p>
                <a:pPr lvl="1"/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"goats"</a:t>
                </a:r>
                <a:r>
                  <a:rPr lang="en-US" dirty="0"/>
                  <a:t> is rendered as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”goats”</a:t>
                </a:r>
              </a:p>
              <a:p>
                <a:pPr lvl="1"/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``goats''</a:t>
                </a:r>
                <a:r>
                  <a:rPr lang="en-US" dirty="0"/>
                  <a:t> is rendered as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“goats”</a:t>
                </a:r>
              </a:p>
              <a:p>
                <a:r>
                  <a:rPr lang="en-US" dirty="0"/>
                  <a:t>Common mathematical functions have their own commands</a:t>
                </a:r>
              </a:p>
              <a:p>
                <a:pPr lvl="1"/>
                <a:r>
                  <a:rPr lang="en-US" dirty="0"/>
                  <a:t>Use </a:t>
                </a: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\log</a:t>
                </a:r>
                <a:r>
                  <a:rPr lang="en-US" dirty="0"/>
                  <a:t> for log and </a:t>
                </a: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\sin</a:t>
                </a:r>
                <a:r>
                  <a:rPr lang="en-US" dirty="0"/>
                  <a:t> for sin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E9D5BEE-A0C3-46D0-BDD5-536D730971D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23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398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Logical warmup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An epidemic has struck the Island of Knights and Knaves</a:t>
            </a:r>
          </a:p>
          <a:p>
            <a:pPr lvl="1"/>
            <a:r>
              <a:rPr lang="en-US" dirty="0"/>
              <a:t>Sick Knights always lie</a:t>
            </a:r>
          </a:p>
          <a:p>
            <a:pPr lvl="1"/>
            <a:r>
              <a:rPr lang="en-US" dirty="0"/>
              <a:t>Sick Knaves always tell the truth</a:t>
            </a:r>
          </a:p>
          <a:p>
            <a:pPr lvl="1"/>
            <a:r>
              <a:rPr lang="en-US" dirty="0"/>
              <a:t>Healthy Knights and Knaves are unchanged</a:t>
            </a:r>
          </a:p>
          <a:p>
            <a:r>
              <a:rPr lang="en-US" dirty="0"/>
              <a:t>During the epidemic, a Nintendo Switch was stolen</a:t>
            </a:r>
          </a:p>
          <a:p>
            <a:r>
              <a:rPr lang="en-US" dirty="0"/>
              <a:t>There are only three possible suspects: Jacob, Karl, and Louie</a:t>
            </a:r>
          </a:p>
          <a:p>
            <a:r>
              <a:rPr lang="en-US" dirty="0"/>
              <a:t>They are good friends and know which one actually stole the Switch</a:t>
            </a:r>
          </a:p>
          <a:p>
            <a:r>
              <a:rPr lang="en-US" dirty="0"/>
              <a:t>Here is part of the trial's transcript:</a:t>
            </a:r>
          </a:p>
          <a:p>
            <a:pPr lvl="1"/>
            <a:r>
              <a:rPr lang="en-US" b="1" dirty="0"/>
              <a:t>Judge (to Jacob): </a:t>
            </a:r>
            <a:r>
              <a:rPr lang="en-US" dirty="0"/>
              <a:t>What do you know about the theft?</a:t>
            </a:r>
          </a:p>
          <a:p>
            <a:pPr lvl="1"/>
            <a:r>
              <a:rPr lang="en-US" b="1" dirty="0"/>
              <a:t>Jacob:</a:t>
            </a:r>
            <a:r>
              <a:rPr lang="en-US" dirty="0"/>
              <a:t> The thief is a Knave</a:t>
            </a:r>
          </a:p>
          <a:p>
            <a:pPr lvl="1"/>
            <a:r>
              <a:rPr lang="en-US" b="1" dirty="0"/>
              <a:t>Judge: </a:t>
            </a:r>
            <a:r>
              <a:rPr lang="en-US" dirty="0"/>
              <a:t>Is he healthy or sick?</a:t>
            </a:r>
          </a:p>
          <a:p>
            <a:pPr lvl="1"/>
            <a:r>
              <a:rPr lang="en-US" b="1" dirty="0"/>
              <a:t>Jacob:</a:t>
            </a:r>
            <a:r>
              <a:rPr lang="en-US" dirty="0"/>
              <a:t> He is healthy</a:t>
            </a:r>
          </a:p>
          <a:p>
            <a:pPr lvl="1"/>
            <a:r>
              <a:rPr lang="en-US" b="1" dirty="0"/>
              <a:t>Judge( to Karl): </a:t>
            </a:r>
            <a:r>
              <a:rPr lang="en-US" dirty="0"/>
              <a:t>What do you know about Jacob?</a:t>
            </a:r>
          </a:p>
          <a:p>
            <a:pPr lvl="1"/>
            <a:r>
              <a:rPr lang="en-US" b="1" dirty="0"/>
              <a:t>Karl: </a:t>
            </a:r>
            <a:r>
              <a:rPr lang="en-US" dirty="0"/>
              <a:t>Jacob is a Knave.</a:t>
            </a:r>
          </a:p>
          <a:p>
            <a:pPr lvl="1"/>
            <a:r>
              <a:rPr lang="en-US" b="1" dirty="0"/>
              <a:t>Judge: </a:t>
            </a:r>
            <a:r>
              <a:rPr lang="en-US" dirty="0"/>
              <a:t>Healthy or sick?</a:t>
            </a:r>
          </a:p>
          <a:p>
            <a:pPr lvl="1"/>
            <a:r>
              <a:rPr lang="en-US" b="1" dirty="0"/>
              <a:t>Karl: </a:t>
            </a:r>
            <a:r>
              <a:rPr lang="en-US" dirty="0"/>
              <a:t>Jacob is sick.</a:t>
            </a:r>
          </a:p>
          <a:p>
            <a:r>
              <a:rPr lang="en-US" dirty="0"/>
              <a:t>The judge thought a while and then asked Louie if he was the thief.  Based on his yes or no answer, the judge decided who stole the Switch.</a:t>
            </a:r>
          </a:p>
          <a:p>
            <a:r>
              <a:rPr lang="en-US" dirty="0"/>
              <a:t>Who was the thief?</a:t>
            </a:r>
          </a:p>
        </p:txBody>
      </p:sp>
      <p:pic>
        <p:nvPicPr>
          <p:cNvPr id="1026" name="Picture 2" descr="Image result for nintendo swit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048001"/>
            <a:ext cx="4533900" cy="2343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8112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review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/>
                <a:r>
                  <a:rPr lang="en-US" dirty="0"/>
                  <a:t>Use a proof by induction to prove the following claim.</a:t>
                </a:r>
              </a:p>
              <a:p>
                <a:pPr marL="118872" indent="0">
                  <a:buNone/>
                </a:pPr>
                <a:endParaRPr lang="en-US" dirty="0"/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i="1">
                          <a:latin typeface="Cambria Math" panose="02040503050406030204" pitchFamily="18" charset="0"/>
                        </a:rPr>
                        <m:t>+⋯+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𝑛</m:t>
                          </m:r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ℤ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≥1</m:t>
                      </m:r>
                    </m:oMath>
                  </m:oMathPara>
                </a14:m>
                <a:endParaRPr lang="en-US" sz="2800" dirty="0"/>
              </a:p>
              <a:p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6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61828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4099</TotalTime>
  <Words>1935</Words>
  <Application>Microsoft Office PowerPoint</Application>
  <PresentationFormat>Widescreen</PresentationFormat>
  <Paragraphs>205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3" baseType="lpstr">
      <vt:lpstr>Arial</vt:lpstr>
      <vt:lpstr>Calibri</vt:lpstr>
      <vt:lpstr>Cambria Math</vt:lpstr>
      <vt:lpstr>Corbel</vt:lpstr>
      <vt:lpstr>Courier New</vt:lpstr>
      <vt:lpstr>Times New Roman</vt:lpstr>
      <vt:lpstr>Wingdings</vt:lpstr>
      <vt:lpstr>Wingdings 2</vt:lpstr>
      <vt:lpstr>Wingdings 3</vt:lpstr>
      <vt:lpstr>Module</vt:lpstr>
      <vt:lpstr>COMP 4500</vt:lpstr>
      <vt:lpstr>Last time</vt:lpstr>
      <vt:lpstr>Questions?</vt:lpstr>
      <vt:lpstr>Assignment 2</vt:lpstr>
      <vt:lpstr>Formatting assignments</vt:lpstr>
      <vt:lpstr>Tips for Word</vt:lpstr>
      <vt:lpstr>Tips for LaTeX</vt:lpstr>
      <vt:lpstr>Logical warmup</vt:lpstr>
      <vt:lpstr>Quiz review</vt:lpstr>
      <vt:lpstr>Topological Sort</vt:lpstr>
      <vt:lpstr>Directed acyclic graph</vt:lpstr>
      <vt:lpstr>Topological sort</vt:lpstr>
      <vt:lpstr>Topological sort</vt:lpstr>
      <vt:lpstr>Topological sort algorithm</vt:lpstr>
      <vt:lpstr>Three-Sentence Summary of Greedy Algorithms, the Interval Scheduling Problem, and Scheduling to Minimize Lateness</vt:lpstr>
      <vt:lpstr>Greedy Algorithms</vt:lpstr>
      <vt:lpstr>Greedy algorithms</vt:lpstr>
      <vt:lpstr>Interval scheduling</vt:lpstr>
      <vt:lpstr>Designing the algorithm</vt:lpstr>
      <vt:lpstr>Interval scheduling algorithm</vt:lpstr>
      <vt:lpstr>Interval scheduling example</vt:lpstr>
      <vt:lpstr>Proving optimality</vt:lpstr>
      <vt:lpstr>For all indices r ≤ k, f(ir) ≤ f(jr)</vt:lpstr>
      <vt:lpstr>The greedy algorithm returns an optimal set A</vt:lpstr>
      <vt:lpstr>Running time</vt:lpstr>
      <vt:lpstr>Scheduling all intervals</vt:lpstr>
      <vt:lpstr>Interval partitioning: visualization</vt:lpstr>
      <vt:lpstr>Interval partitioning algorithm</vt:lpstr>
      <vt:lpstr>Interval partitioning correctness</vt:lpstr>
      <vt:lpstr>Proof continued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584</cp:revision>
  <dcterms:created xsi:type="dcterms:W3CDTF">2009-08-24T20:26:10Z</dcterms:created>
  <dcterms:modified xsi:type="dcterms:W3CDTF">2024-01-29T15:05:37Z</dcterms:modified>
</cp:coreProperties>
</file>